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2701" autoAdjust="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56342E-E93B-40F3-A02F-3347E8D4F6BE}" type="datetimeFigureOut">
              <a:rPr lang="en-GB" smtClean="0"/>
              <a:t>12/06/2021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37D23C-50F2-4D96-A50D-19307D45EEAC}" type="slidenum">
              <a:rPr lang="en-GB" smtClean="0"/>
              <a:t>‹#›</a:t>
            </a:fld>
            <a:endParaRPr lang="en-GB"/>
          </a:p>
        </p:txBody>
      </p:sp>
    </p:spTree>
    <p:extLst>
      <p:ext uri="{BB962C8B-B14F-4D97-AF65-F5344CB8AC3E}">
        <p14:creationId xmlns:p14="http://schemas.microsoft.com/office/powerpoint/2010/main" val="2010337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risk management trends, requirements, practices, and predictions regarding technology usage for risk management in the financial industry will be discussed. </a:t>
            </a:r>
            <a:endParaRPr lang="en-GB" dirty="0"/>
          </a:p>
        </p:txBody>
      </p:sp>
      <p:sp>
        <p:nvSpPr>
          <p:cNvPr id="4" name="Slide Number Placeholder 3"/>
          <p:cNvSpPr>
            <a:spLocks noGrp="1"/>
          </p:cNvSpPr>
          <p:nvPr>
            <p:ph type="sldNum" sz="quarter" idx="10"/>
          </p:nvPr>
        </p:nvSpPr>
        <p:spPr/>
        <p:txBody>
          <a:bodyPr/>
          <a:lstStyle/>
          <a:p>
            <a:fld id="{2737D23C-50F2-4D96-A50D-19307D45EEAC}" type="slidenum">
              <a:rPr lang="en-GB" smtClean="0"/>
              <a:t>2</a:t>
            </a:fld>
            <a:endParaRPr lang="en-GB"/>
          </a:p>
        </p:txBody>
      </p:sp>
    </p:spTree>
    <p:extLst>
      <p:ext uri="{BB962C8B-B14F-4D97-AF65-F5344CB8AC3E}">
        <p14:creationId xmlns:p14="http://schemas.microsoft.com/office/powerpoint/2010/main" val="752918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Advancement in risk technology, computing, and any other related developments in technology is very significant for risk management. The technologies in many organizations exploit analytics, Bi Data, cloud computing, mobile applications, governance, risk, and compliance (GRC), and enterprise resource planning (ERP). </a:t>
            </a:r>
            <a:endParaRPr lang="en-GB" dirty="0"/>
          </a:p>
        </p:txBody>
      </p:sp>
      <p:sp>
        <p:nvSpPr>
          <p:cNvPr id="4" name="Slide Number Placeholder 3"/>
          <p:cNvSpPr>
            <a:spLocks noGrp="1"/>
          </p:cNvSpPr>
          <p:nvPr>
            <p:ph type="sldNum" sz="quarter" idx="10"/>
          </p:nvPr>
        </p:nvSpPr>
        <p:spPr/>
        <p:txBody>
          <a:bodyPr/>
          <a:lstStyle/>
          <a:p>
            <a:fld id="{2737D23C-50F2-4D96-A50D-19307D45EEAC}" type="slidenum">
              <a:rPr lang="en-GB" smtClean="0"/>
              <a:t>11</a:t>
            </a:fld>
            <a:endParaRPr lang="en-GB"/>
          </a:p>
        </p:txBody>
      </p:sp>
    </p:spTree>
    <p:extLst>
      <p:ext uri="{BB962C8B-B14F-4D97-AF65-F5344CB8AC3E}">
        <p14:creationId xmlns:p14="http://schemas.microsoft.com/office/powerpoint/2010/main" val="254847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The unsystematic changes include political changes, economic changes, social changes and systematic changes that include risks like corporate governance, information technology, and internal controls.</a:t>
            </a:r>
            <a:endParaRPr lang="en-GB"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737D23C-50F2-4D96-A50D-19307D45EEAC}" type="slidenum">
              <a:rPr lang="en-GB" smtClean="0"/>
              <a:t>3</a:t>
            </a:fld>
            <a:endParaRPr lang="en-GB"/>
          </a:p>
        </p:txBody>
      </p:sp>
    </p:spTree>
    <p:extLst>
      <p:ext uri="{BB962C8B-B14F-4D97-AF65-F5344CB8AC3E}">
        <p14:creationId xmlns:p14="http://schemas.microsoft.com/office/powerpoint/2010/main" val="4147450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Companies re-define their risk management approaches to keep up with the business environment’s pace and adapt to the complexities that surround it. </a:t>
            </a:r>
            <a:endParaRPr lang="en-GB" dirty="0"/>
          </a:p>
        </p:txBody>
      </p:sp>
      <p:sp>
        <p:nvSpPr>
          <p:cNvPr id="4" name="Slide Number Placeholder 3"/>
          <p:cNvSpPr>
            <a:spLocks noGrp="1"/>
          </p:cNvSpPr>
          <p:nvPr>
            <p:ph type="sldNum" sz="quarter" idx="10"/>
          </p:nvPr>
        </p:nvSpPr>
        <p:spPr/>
        <p:txBody>
          <a:bodyPr/>
          <a:lstStyle/>
          <a:p>
            <a:fld id="{2737D23C-50F2-4D96-A50D-19307D45EEAC}" type="slidenum">
              <a:rPr lang="en-GB" smtClean="0"/>
              <a:t>4</a:t>
            </a:fld>
            <a:endParaRPr lang="en-GB"/>
          </a:p>
        </p:txBody>
      </p:sp>
    </p:spTree>
    <p:extLst>
      <p:ext uri="{BB962C8B-B14F-4D97-AF65-F5344CB8AC3E}">
        <p14:creationId xmlns:p14="http://schemas.microsoft.com/office/powerpoint/2010/main" val="1148821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is a need to ensure that the organization is focused on the relationship between risk-taking, strategy creation, and implementation </a:t>
            </a:r>
            <a:endParaRPr lang="en-GB" dirty="0"/>
          </a:p>
        </p:txBody>
      </p:sp>
      <p:sp>
        <p:nvSpPr>
          <p:cNvPr id="4" name="Slide Number Placeholder 3"/>
          <p:cNvSpPr>
            <a:spLocks noGrp="1"/>
          </p:cNvSpPr>
          <p:nvPr>
            <p:ph type="sldNum" sz="quarter" idx="10"/>
          </p:nvPr>
        </p:nvSpPr>
        <p:spPr/>
        <p:txBody>
          <a:bodyPr/>
          <a:lstStyle/>
          <a:p>
            <a:fld id="{2737D23C-50F2-4D96-A50D-19307D45EEAC}" type="slidenum">
              <a:rPr lang="en-GB" smtClean="0"/>
              <a:t>5</a:t>
            </a:fld>
            <a:endParaRPr lang="en-GB"/>
          </a:p>
        </p:txBody>
      </p:sp>
    </p:spTree>
    <p:extLst>
      <p:ext uri="{BB962C8B-B14F-4D97-AF65-F5344CB8AC3E}">
        <p14:creationId xmlns:p14="http://schemas.microsoft.com/office/powerpoint/2010/main" val="1201772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use of data mining methods and advanced analytics are usually used to attain risk management goals and objectives. </a:t>
            </a:r>
            <a:endParaRPr lang="en-GB" dirty="0"/>
          </a:p>
        </p:txBody>
      </p:sp>
      <p:sp>
        <p:nvSpPr>
          <p:cNvPr id="4" name="Slide Number Placeholder 3"/>
          <p:cNvSpPr>
            <a:spLocks noGrp="1"/>
          </p:cNvSpPr>
          <p:nvPr>
            <p:ph type="sldNum" sz="quarter" idx="10"/>
          </p:nvPr>
        </p:nvSpPr>
        <p:spPr/>
        <p:txBody>
          <a:bodyPr/>
          <a:lstStyle/>
          <a:p>
            <a:fld id="{2737D23C-50F2-4D96-A50D-19307D45EEAC}" type="slidenum">
              <a:rPr lang="en-GB" smtClean="0"/>
              <a:t>6</a:t>
            </a:fld>
            <a:endParaRPr lang="en-GB"/>
          </a:p>
        </p:txBody>
      </p:sp>
    </p:spTree>
    <p:extLst>
      <p:ext uri="{BB962C8B-B14F-4D97-AF65-F5344CB8AC3E}">
        <p14:creationId xmlns:p14="http://schemas.microsoft.com/office/powerpoint/2010/main" val="281629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Development and implementation requirements</a:t>
            </a:r>
            <a:r>
              <a:rPr lang="en-US" sz="1200" kern="1200" baseline="0" dirty="0" smtClean="0">
                <a:solidFill>
                  <a:schemeClr val="tx1"/>
                </a:solidFill>
                <a:effectLst/>
                <a:latin typeface="+mn-lt"/>
                <a:ea typeface="+mn-ea"/>
                <a:cs typeface="+mn-cs"/>
              </a:rPr>
              <a:t> and practice</a:t>
            </a:r>
            <a:r>
              <a:rPr lang="en-US" sz="1200" kern="1200" dirty="0" smtClean="0">
                <a:solidFill>
                  <a:schemeClr val="tx1"/>
                </a:solidFill>
                <a:effectLst/>
                <a:latin typeface="+mn-lt"/>
                <a:ea typeface="+mn-ea"/>
                <a:cs typeface="+mn-cs"/>
              </a:rPr>
              <a:t>s are usually needed to ensure that full compliance with the relevant regulatory and legislative requirements</a:t>
            </a:r>
            <a:endParaRPr lang="en-GB" dirty="0"/>
          </a:p>
        </p:txBody>
      </p:sp>
      <p:sp>
        <p:nvSpPr>
          <p:cNvPr id="4" name="Slide Number Placeholder 3"/>
          <p:cNvSpPr>
            <a:spLocks noGrp="1"/>
          </p:cNvSpPr>
          <p:nvPr>
            <p:ph type="sldNum" sz="quarter" idx="10"/>
          </p:nvPr>
        </p:nvSpPr>
        <p:spPr/>
        <p:txBody>
          <a:bodyPr/>
          <a:lstStyle/>
          <a:p>
            <a:fld id="{2737D23C-50F2-4D96-A50D-19307D45EEAC}" type="slidenum">
              <a:rPr lang="en-GB" smtClean="0"/>
              <a:t>7</a:t>
            </a:fld>
            <a:endParaRPr lang="en-GB"/>
          </a:p>
        </p:txBody>
      </p:sp>
    </p:spTree>
    <p:extLst>
      <p:ext uri="{BB962C8B-B14F-4D97-AF65-F5344CB8AC3E}">
        <p14:creationId xmlns:p14="http://schemas.microsoft.com/office/powerpoint/2010/main" val="3441424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negotiating and securing procurement rights for services and goods, the business plan should be considered. </a:t>
            </a:r>
            <a:endParaRPr lang="en-GB" dirty="0"/>
          </a:p>
        </p:txBody>
      </p:sp>
      <p:sp>
        <p:nvSpPr>
          <p:cNvPr id="4" name="Slide Number Placeholder 3"/>
          <p:cNvSpPr>
            <a:spLocks noGrp="1"/>
          </p:cNvSpPr>
          <p:nvPr>
            <p:ph type="sldNum" sz="quarter" idx="10"/>
          </p:nvPr>
        </p:nvSpPr>
        <p:spPr/>
        <p:txBody>
          <a:bodyPr/>
          <a:lstStyle/>
          <a:p>
            <a:fld id="{2737D23C-50F2-4D96-A50D-19307D45EEAC}" type="slidenum">
              <a:rPr lang="en-GB" smtClean="0"/>
              <a:t>8</a:t>
            </a:fld>
            <a:endParaRPr lang="en-GB"/>
          </a:p>
        </p:txBody>
      </p:sp>
    </p:spTree>
    <p:extLst>
      <p:ext uri="{BB962C8B-B14F-4D97-AF65-F5344CB8AC3E}">
        <p14:creationId xmlns:p14="http://schemas.microsoft.com/office/powerpoint/2010/main" val="3137541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Risk management is a desperately-needed primary competency that aids firms enhance and deliver stakeholder value over time. Proper risk management needs better data and information so that the management can take appropriate action on an ever-evolving record of risks. </a:t>
            </a:r>
            <a:endParaRPr lang="en-GB" dirty="0"/>
          </a:p>
        </p:txBody>
      </p:sp>
      <p:sp>
        <p:nvSpPr>
          <p:cNvPr id="4" name="Slide Number Placeholder 3"/>
          <p:cNvSpPr>
            <a:spLocks noGrp="1"/>
          </p:cNvSpPr>
          <p:nvPr>
            <p:ph type="sldNum" sz="quarter" idx="10"/>
          </p:nvPr>
        </p:nvSpPr>
        <p:spPr/>
        <p:txBody>
          <a:bodyPr/>
          <a:lstStyle/>
          <a:p>
            <a:fld id="{2737D23C-50F2-4D96-A50D-19307D45EEAC}" type="slidenum">
              <a:rPr lang="en-GB" smtClean="0"/>
              <a:t>9</a:t>
            </a:fld>
            <a:endParaRPr lang="en-GB"/>
          </a:p>
        </p:txBody>
      </p:sp>
    </p:spTree>
    <p:extLst>
      <p:ext uri="{BB962C8B-B14F-4D97-AF65-F5344CB8AC3E}">
        <p14:creationId xmlns:p14="http://schemas.microsoft.com/office/powerpoint/2010/main" val="574395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risk management department should facilitate and boost the capture, evaluation, and delivery of contemporary and future risk information.</a:t>
            </a:r>
            <a:endParaRPr lang="en-GB" dirty="0"/>
          </a:p>
        </p:txBody>
      </p:sp>
      <p:sp>
        <p:nvSpPr>
          <p:cNvPr id="4" name="Slide Number Placeholder 3"/>
          <p:cNvSpPr>
            <a:spLocks noGrp="1"/>
          </p:cNvSpPr>
          <p:nvPr>
            <p:ph type="sldNum" sz="quarter" idx="10"/>
          </p:nvPr>
        </p:nvSpPr>
        <p:spPr/>
        <p:txBody>
          <a:bodyPr/>
          <a:lstStyle/>
          <a:p>
            <a:fld id="{2737D23C-50F2-4D96-A50D-19307D45EEAC}" type="slidenum">
              <a:rPr lang="en-GB" smtClean="0"/>
              <a:t>10</a:t>
            </a:fld>
            <a:endParaRPr lang="en-GB"/>
          </a:p>
        </p:txBody>
      </p:sp>
    </p:spTree>
    <p:extLst>
      <p:ext uri="{BB962C8B-B14F-4D97-AF65-F5344CB8AC3E}">
        <p14:creationId xmlns:p14="http://schemas.microsoft.com/office/powerpoint/2010/main" val="36308562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7368881-524C-46F7-9ED9-F97A373CE0DD}" type="datetimeFigureOut">
              <a:rPr lang="en-GB" smtClean="0"/>
              <a:t>12/06/2021</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205227ED-646E-4C59-9675-BD170BEB28A5}"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3410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7368881-524C-46F7-9ED9-F97A373CE0DD}" type="datetimeFigureOut">
              <a:rPr lang="en-GB" smtClean="0"/>
              <a:t>12/06/2021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5227ED-646E-4C59-9675-BD170BEB28A5}" type="slidenum">
              <a:rPr lang="en-GB" smtClean="0"/>
              <a:t>‹#›</a:t>
            </a:fld>
            <a:endParaRPr lang="en-GB"/>
          </a:p>
        </p:txBody>
      </p:sp>
    </p:spTree>
    <p:extLst>
      <p:ext uri="{BB962C8B-B14F-4D97-AF65-F5344CB8AC3E}">
        <p14:creationId xmlns:p14="http://schemas.microsoft.com/office/powerpoint/2010/main" val="2066546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7368881-524C-46F7-9ED9-F97A373CE0DD}" type="datetimeFigureOut">
              <a:rPr lang="en-GB" smtClean="0"/>
              <a:t>12/06/2021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5227ED-646E-4C59-9675-BD170BEB28A5}"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2405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7368881-524C-46F7-9ED9-F97A373CE0DD}" type="datetimeFigureOut">
              <a:rPr lang="en-GB" smtClean="0"/>
              <a:t>12/06/2021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5227ED-646E-4C59-9675-BD170BEB28A5}"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7144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7368881-524C-46F7-9ED9-F97A373CE0DD}" type="datetimeFigureOut">
              <a:rPr lang="en-GB" smtClean="0"/>
              <a:t>12/06/2021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5227ED-646E-4C59-9675-BD170BEB28A5}" type="slidenum">
              <a:rPr lang="en-GB" smtClean="0"/>
              <a:t>‹#›</a:t>
            </a:fld>
            <a:endParaRPr lang="en-GB"/>
          </a:p>
        </p:txBody>
      </p:sp>
    </p:spTree>
    <p:extLst>
      <p:ext uri="{BB962C8B-B14F-4D97-AF65-F5344CB8AC3E}">
        <p14:creationId xmlns:p14="http://schemas.microsoft.com/office/powerpoint/2010/main" val="2926483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7368881-524C-46F7-9ED9-F97A373CE0DD}" type="datetimeFigureOut">
              <a:rPr lang="en-GB" smtClean="0"/>
              <a:t>12/06/2021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5227ED-646E-4C59-9675-BD170BEB28A5}"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6807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7368881-524C-46F7-9ED9-F97A373CE0DD}" type="datetimeFigureOut">
              <a:rPr lang="en-GB" smtClean="0"/>
              <a:t>12/06/2021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5227ED-646E-4C59-9675-BD170BEB28A5}"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9643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368881-524C-46F7-9ED9-F97A373CE0DD}" type="datetimeFigureOut">
              <a:rPr lang="en-GB" smtClean="0"/>
              <a:t>12/06/2021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5227ED-646E-4C59-9675-BD170BEB28A5}"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9475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368881-524C-46F7-9ED9-F97A373CE0DD}" type="datetimeFigureOut">
              <a:rPr lang="en-GB" smtClean="0"/>
              <a:t>12/06/2021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5227ED-646E-4C59-9675-BD170BEB28A5}"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8358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368881-524C-46F7-9ED9-F97A373CE0DD}" type="datetimeFigureOut">
              <a:rPr lang="en-GB" smtClean="0"/>
              <a:t>12/06/2021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5227ED-646E-4C59-9675-BD170BEB28A5}" type="slidenum">
              <a:rPr lang="en-GB" smtClean="0"/>
              <a:t>‹#›</a:t>
            </a:fld>
            <a:endParaRPr lang="en-GB"/>
          </a:p>
        </p:txBody>
      </p:sp>
    </p:spTree>
    <p:extLst>
      <p:ext uri="{BB962C8B-B14F-4D97-AF65-F5344CB8AC3E}">
        <p14:creationId xmlns:p14="http://schemas.microsoft.com/office/powerpoint/2010/main" val="2933384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7368881-524C-46F7-9ED9-F97A373CE0DD}" type="datetimeFigureOut">
              <a:rPr lang="en-GB" smtClean="0"/>
              <a:t>12/06/2021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5227ED-646E-4C59-9675-BD170BEB28A5}"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795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7368881-524C-46F7-9ED9-F97A373CE0DD}" type="datetimeFigureOut">
              <a:rPr lang="en-GB" smtClean="0"/>
              <a:t>12/06/2021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5227ED-646E-4C59-9675-BD170BEB28A5}" type="slidenum">
              <a:rPr lang="en-GB" smtClean="0"/>
              <a:t>‹#›</a:t>
            </a:fld>
            <a:endParaRPr lang="en-GB"/>
          </a:p>
        </p:txBody>
      </p:sp>
    </p:spTree>
    <p:extLst>
      <p:ext uri="{BB962C8B-B14F-4D97-AF65-F5344CB8AC3E}">
        <p14:creationId xmlns:p14="http://schemas.microsoft.com/office/powerpoint/2010/main" val="1492161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368881-524C-46F7-9ED9-F97A373CE0DD}" type="datetimeFigureOut">
              <a:rPr lang="en-GB" smtClean="0"/>
              <a:t>12/06/2021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05227ED-646E-4C59-9675-BD170BEB28A5}"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3167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7368881-524C-46F7-9ED9-F97A373CE0DD}" type="datetimeFigureOut">
              <a:rPr lang="en-GB" smtClean="0"/>
              <a:t>12/06/2021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05227ED-646E-4C59-9675-BD170BEB28A5}"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9061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368881-524C-46F7-9ED9-F97A373CE0DD}" type="datetimeFigureOut">
              <a:rPr lang="en-GB" smtClean="0"/>
              <a:t>12/06/2021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05227ED-646E-4C59-9675-BD170BEB28A5}" type="slidenum">
              <a:rPr lang="en-GB" smtClean="0"/>
              <a:t>‹#›</a:t>
            </a:fld>
            <a:endParaRPr lang="en-GB"/>
          </a:p>
        </p:txBody>
      </p:sp>
    </p:spTree>
    <p:extLst>
      <p:ext uri="{BB962C8B-B14F-4D97-AF65-F5344CB8AC3E}">
        <p14:creationId xmlns:p14="http://schemas.microsoft.com/office/powerpoint/2010/main" val="2945239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7368881-524C-46F7-9ED9-F97A373CE0DD}" type="datetimeFigureOut">
              <a:rPr lang="en-GB" smtClean="0"/>
              <a:t>12/06/2021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5227ED-646E-4C59-9675-BD170BEB28A5}"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4048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7368881-524C-46F7-9ED9-F97A373CE0DD}" type="datetimeFigureOut">
              <a:rPr lang="en-GB" smtClean="0"/>
              <a:t>12/06/2021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5227ED-646E-4C59-9675-BD170BEB28A5}" type="slidenum">
              <a:rPr lang="en-GB" smtClean="0"/>
              <a:t>‹#›</a:t>
            </a:fld>
            <a:endParaRPr lang="en-GB"/>
          </a:p>
        </p:txBody>
      </p:sp>
    </p:spTree>
    <p:extLst>
      <p:ext uri="{BB962C8B-B14F-4D97-AF65-F5344CB8AC3E}">
        <p14:creationId xmlns:p14="http://schemas.microsoft.com/office/powerpoint/2010/main" val="731263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7368881-524C-46F7-9ED9-F97A373CE0DD}" type="datetimeFigureOut">
              <a:rPr lang="en-GB" smtClean="0"/>
              <a:t>12/06/2021</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05227ED-646E-4C59-9675-BD170BEB28A5}" type="slidenum">
              <a:rPr lang="en-GB" smtClean="0"/>
              <a:t>‹#›</a:t>
            </a:fld>
            <a:endParaRPr lang="en-GB"/>
          </a:p>
        </p:txBody>
      </p:sp>
    </p:spTree>
    <p:extLst>
      <p:ext uri="{BB962C8B-B14F-4D97-AF65-F5344CB8AC3E}">
        <p14:creationId xmlns:p14="http://schemas.microsoft.com/office/powerpoint/2010/main" val="39152999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b="1" dirty="0" smtClean="0">
                <a:latin typeface="Times New Roman" panose="02020603050405020304" pitchFamily="18" charset="0"/>
                <a:cs typeface="Times New Roman" panose="02020603050405020304" pitchFamily="18" charset="0"/>
              </a:rPr>
              <a:t>WEEK 6 PRESENTATION</a:t>
            </a:r>
            <a:endParaRPr lang="en-GB" sz="48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normAutofit fontScale="92500" lnSpcReduction="10000"/>
          </a:bodyPr>
          <a:lstStyle/>
          <a:p>
            <a:r>
              <a:rPr lang="en-US" sz="2800" dirty="0"/>
              <a:t>Risk Management in the Financial Industry</a:t>
            </a:r>
            <a:endParaRPr lang="en-GB" sz="2800" dirty="0"/>
          </a:p>
          <a:p>
            <a:r>
              <a:rPr lang="en-US" sz="2800" i="1" dirty="0" smtClean="0">
                <a:latin typeface="Times New Roman" panose="02020603050405020304" pitchFamily="18" charset="0"/>
                <a:cs typeface="Times New Roman" panose="02020603050405020304" pitchFamily="18" charset="0"/>
              </a:rPr>
              <a:t>(Week </a:t>
            </a:r>
            <a:r>
              <a:rPr lang="en-US" sz="2800" i="1" dirty="0">
                <a:latin typeface="Times New Roman" panose="02020603050405020304" pitchFamily="18" charset="0"/>
                <a:cs typeface="Times New Roman" panose="02020603050405020304" pitchFamily="18" charset="0"/>
              </a:rPr>
              <a:t>4. Trends, Requirements, Practices, and Predictions)</a:t>
            </a:r>
            <a:endParaRPr lang="en-GB"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0989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8536" y="1582672"/>
            <a:ext cx="9588137" cy="3970318"/>
          </a:xfrm>
          <a:prstGeom prst="rect">
            <a:avLst/>
          </a:prstGeom>
        </p:spPr>
        <p:txBody>
          <a:bodyPr wrap="square">
            <a:spAutoFit/>
          </a:bodyPr>
          <a:lstStyle/>
          <a:p>
            <a:pPr marL="342900" indent="-342900">
              <a:buFont typeface="Arial" panose="020B0604020202020204" pitchFamily="34" charset="0"/>
              <a:buChar char="•"/>
            </a:pPr>
            <a:r>
              <a:rPr lang="en-US" sz="2400" dirty="0"/>
              <a:t>Advancement in risk technology, computing, and any other related developments in technology is very significant for risk management. </a:t>
            </a:r>
            <a:endParaRPr lang="en-US" sz="2400" dirty="0" smtClean="0"/>
          </a:p>
          <a:p>
            <a:pPr marL="342900" indent="-342900">
              <a:buFont typeface="Arial" panose="020B0604020202020204" pitchFamily="34" charset="0"/>
              <a:buChar char="•"/>
            </a:pPr>
            <a:r>
              <a:rPr lang="en-US" sz="2400" dirty="0"/>
              <a:t>The technological advancement gives risk managers and those involved in the management or outside the organization engaged in refining the already existing risk management programs</a:t>
            </a:r>
            <a:r>
              <a:rPr lang="en-US" sz="2400" dirty="0" smtClean="0"/>
              <a:t>.</a:t>
            </a:r>
          </a:p>
          <a:p>
            <a:pPr marL="342900" indent="-342900">
              <a:buFont typeface="Arial" panose="020B0604020202020204" pitchFamily="34" charset="0"/>
              <a:buChar char="•"/>
            </a:pPr>
            <a:r>
              <a:rPr lang="en-US" sz="2400" dirty="0"/>
              <a:t>Risk management is profoundly impacted by technology because it is mainly based on data—the information technology assists in the automation of critical processes starting from risk identification to monitoring (</a:t>
            </a:r>
            <a:r>
              <a:rPr lang="en-US" sz="2400" dirty="0" err="1"/>
              <a:t>Aven</a:t>
            </a:r>
            <a:r>
              <a:rPr lang="en-US" sz="2400" dirty="0"/>
              <a:t>, 2016).</a:t>
            </a:r>
            <a:endParaRPr lang="en-GB" sz="2400" dirty="0"/>
          </a:p>
          <a:p>
            <a:endParaRPr lang="en-US" dirty="0" smtClean="0"/>
          </a:p>
          <a:p>
            <a:endParaRPr lang="en-GB" dirty="0"/>
          </a:p>
        </p:txBody>
      </p:sp>
    </p:spTree>
    <p:extLst>
      <p:ext uri="{BB962C8B-B14F-4D97-AF65-F5344CB8AC3E}">
        <p14:creationId xmlns:p14="http://schemas.microsoft.com/office/powerpoint/2010/main" val="21010778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6136" y="1561573"/>
            <a:ext cx="9701349" cy="3416320"/>
          </a:xfrm>
          <a:prstGeom prst="rect">
            <a:avLst/>
          </a:prstGeom>
        </p:spPr>
        <p:txBody>
          <a:bodyPr wrap="square">
            <a:spAutoFit/>
          </a:bodyPr>
          <a:lstStyle/>
          <a:p>
            <a:pPr marL="342900" indent="-342900">
              <a:buFont typeface="Arial" panose="020B0604020202020204" pitchFamily="34" charset="0"/>
              <a:buChar char="•"/>
            </a:pPr>
            <a:r>
              <a:rPr lang="en-US" sz="2400" dirty="0"/>
              <a:t>Fundamentally, the future of risk management in the digital period will be determined by risk management enterprises by use of cloud-based technologies. </a:t>
            </a:r>
            <a:endParaRPr lang="en-US" sz="2400" dirty="0" smtClean="0"/>
          </a:p>
          <a:p>
            <a:pPr marL="342900" indent="-342900">
              <a:buFont typeface="Arial" panose="020B0604020202020204" pitchFamily="34" charset="0"/>
              <a:buChar char="•"/>
            </a:pPr>
            <a:r>
              <a:rPr lang="en-US" sz="2400" dirty="0" smtClean="0"/>
              <a:t>The </a:t>
            </a:r>
            <a:r>
              <a:rPr lang="en-US" sz="2400" dirty="0"/>
              <a:t>technology will accurately receive digital data and information and make use of AI systems to assess for risk. The primary aim of this process is to maximize profits while considering compliance and client privacy maintenance (</a:t>
            </a:r>
            <a:r>
              <a:rPr lang="en-US" sz="2400" dirty="0" err="1"/>
              <a:t>Aven</a:t>
            </a:r>
            <a:r>
              <a:rPr lang="en-US" sz="2400" dirty="0"/>
              <a:t>, 2016). </a:t>
            </a:r>
            <a:endParaRPr lang="en-US" sz="2400" dirty="0" smtClean="0"/>
          </a:p>
          <a:p>
            <a:pPr marL="342900" indent="-342900">
              <a:buFont typeface="Arial" panose="020B0604020202020204" pitchFamily="34" charset="0"/>
              <a:buChar char="•"/>
            </a:pPr>
            <a:r>
              <a:rPr lang="en-US" sz="2400" dirty="0" smtClean="0"/>
              <a:t>Digitization </a:t>
            </a:r>
            <a:r>
              <a:rPr lang="en-US" sz="2400" dirty="0"/>
              <a:t>is the key to business efficiency, and thus the predictions regarding the technology used for risk management are feasible.</a:t>
            </a:r>
            <a:endParaRPr lang="en-GB" sz="2400" dirty="0"/>
          </a:p>
        </p:txBody>
      </p:sp>
    </p:spTree>
    <p:extLst>
      <p:ext uri="{BB962C8B-B14F-4D97-AF65-F5344CB8AC3E}">
        <p14:creationId xmlns:p14="http://schemas.microsoft.com/office/powerpoint/2010/main" val="29030556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Conclusion</a:t>
            </a:r>
          </a:p>
        </p:txBody>
      </p:sp>
      <p:sp>
        <p:nvSpPr>
          <p:cNvPr id="3" name="Content Placeholder 2"/>
          <p:cNvSpPr>
            <a:spLocks noGrp="1"/>
          </p:cNvSpPr>
          <p:nvPr>
            <p:ph idx="1"/>
          </p:nvPr>
        </p:nvSpPr>
        <p:spPr/>
        <p:txBody>
          <a:bodyPr>
            <a:normAutofit lnSpcReduction="10000"/>
          </a:bodyPr>
          <a:lstStyle/>
          <a:p>
            <a:r>
              <a:rPr lang="en-US" dirty="0" smtClean="0"/>
              <a:t> The </a:t>
            </a:r>
            <a:r>
              <a:rPr lang="en-US" dirty="0"/>
              <a:t>financial industry is an industry that comprises of so many business sectors. Many companies are under the financial industry. Thus there is a high likelihood of being faced by similar risks. The current status of risk management in this particular industry is highly influenced by risk management trends, requirement, practices, and predictions. As organizations move towards digitization due to improved technologies, they should revise and refine their risk management strategies. The business environment has become very competitive, thus welcoming so many unforeseen risks that emerge. These risks can be predicted by improved digital models.</a:t>
            </a:r>
            <a:endParaRPr lang="en-GB" dirty="0"/>
          </a:p>
        </p:txBody>
      </p:sp>
    </p:spTree>
    <p:extLst>
      <p:ext uri="{BB962C8B-B14F-4D97-AF65-F5344CB8AC3E}">
        <p14:creationId xmlns:p14="http://schemas.microsoft.com/office/powerpoint/2010/main" val="1406755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References</a:t>
            </a:r>
          </a:p>
        </p:txBody>
      </p:sp>
      <p:sp>
        <p:nvSpPr>
          <p:cNvPr id="3" name="Content Placeholder 2"/>
          <p:cNvSpPr>
            <a:spLocks noGrp="1"/>
          </p:cNvSpPr>
          <p:nvPr>
            <p:ph idx="1"/>
          </p:nvPr>
        </p:nvSpPr>
        <p:spPr>
          <a:xfrm>
            <a:off x="1295401" y="2416629"/>
            <a:ext cx="9601196" cy="3459239"/>
          </a:xfrm>
        </p:spPr>
        <p:txBody>
          <a:bodyPr>
            <a:normAutofit fontScale="92500"/>
          </a:bodyPr>
          <a:lstStyle/>
          <a:p>
            <a:r>
              <a:rPr lang="en-US" dirty="0" err="1"/>
              <a:t>Aven</a:t>
            </a:r>
            <a:r>
              <a:rPr lang="en-US" dirty="0"/>
              <a:t>, T. (2016). Risk assessment and risk management: Review of recent advances on their foundation. </a:t>
            </a:r>
            <a:r>
              <a:rPr lang="en-US" i="1" dirty="0"/>
              <a:t>European Journal of Operational Research</a:t>
            </a:r>
            <a:r>
              <a:rPr lang="en-US" dirty="0"/>
              <a:t>, </a:t>
            </a:r>
            <a:r>
              <a:rPr lang="en-US" i="1" dirty="0"/>
              <a:t>253</a:t>
            </a:r>
            <a:r>
              <a:rPr lang="en-US" dirty="0"/>
              <a:t>(1), 1-13.</a:t>
            </a:r>
            <a:endParaRPr lang="en-GB" dirty="0"/>
          </a:p>
          <a:p>
            <a:r>
              <a:rPr lang="en-US" dirty="0" err="1"/>
              <a:t>Domanski</a:t>
            </a:r>
            <a:r>
              <a:rPr lang="en-US" dirty="0"/>
              <a:t>, D., </a:t>
            </a:r>
            <a:r>
              <a:rPr lang="en-US" dirty="0" err="1"/>
              <a:t>Gambacorta</a:t>
            </a:r>
            <a:r>
              <a:rPr lang="en-US" dirty="0"/>
              <a:t>, L., &amp; </a:t>
            </a:r>
            <a:r>
              <a:rPr lang="en-US" dirty="0" err="1"/>
              <a:t>Picillo</a:t>
            </a:r>
            <a:r>
              <a:rPr lang="en-US" dirty="0"/>
              <a:t>, C. (2015). Central clearing: trends and current issues. </a:t>
            </a:r>
            <a:r>
              <a:rPr lang="en-US" i="1" dirty="0"/>
              <a:t>BIS Quarterly Review December</a:t>
            </a:r>
            <a:r>
              <a:rPr lang="en-US" dirty="0"/>
              <a:t>.</a:t>
            </a:r>
            <a:endParaRPr lang="en-GB" dirty="0"/>
          </a:p>
          <a:p>
            <a:r>
              <a:rPr lang="en-US" dirty="0"/>
              <a:t>Kaplan, R. S., &amp; Mikes, A. (2012). Managing risks: a new framework. </a:t>
            </a:r>
            <a:r>
              <a:rPr lang="en-US" i="1" dirty="0"/>
              <a:t>Harvard business review</a:t>
            </a:r>
            <a:r>
              <a:rPr lang="en-US" dirty="0"/>
              <a:t>, </a:t>
            </a:r>
            <a:r>
              <a:rPr lang="en-US" i="1" dirty="0"/>
              <a:t>90</a:t>
            </a:r>
            <a:r>
              <a:rPr lang="en-US" dirty="0"/>
              <a:t>(6), 48-60.</a:t>
            </a:r>
            <a:endParaRPr lang="en-GB" dirty="0"/>
          </a:p>
          <a:p>
            <a:r>
              <a:rPr lang="en-US" dirty="0"/>
              <a:t>Lam, J. (2014). </a:t>
            </a:r>
            <a:r>
              <a:rPr lang="en-US" i="1" dirty="0"/>
              <a:t>Enterprise risk management: from incentives to controls</a:t>
            </a:r>
            <a:r>
              <a:rPr lang="en-US" dirty="0"/>
              <a:t>. John Wiley &amp; Sons.</a:t>
            </a:r>
            <a:endParaRPr lang="en-GB" dirty="0"/>
          </a:p>
          <a:p>
            <a:pPr marL="0" indent="0">
              <a:buNone/>
            </a:pPr>
            <a:endParaRPr lang="en-GB" dirty="0"/>
          </a:p>
        </p:txBody>
      </p:sp>
    </p:spTree>
    <p:extLst>
      <p:ext uri="{BB962C8B-B14F-4D97-AF65-F5344CB8AC3E}">
        <p14:creationId xmlns:p14="http://schemas.microsoft.com/office/powerpoint/2010/main" val="2755107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GB" dirty="0"/>
          </a:p>
        </p:txBody>
      </p:sp>
      <p:sp>
        <p:nvSpPr>
          <p:cNvPr id="3" name="Content Placeholder 2"/>
          <p:cNvSpPr>
            <a:spLocks noGrp="1"/>
          </p:cNvSpPr>
          <p:nvPr>
            <p:ph idx="1"/>
          </p:nvPr>
        </p:nvSpPr>
        <p:spPr/>
        <p:txBody>
          <a:bodyPr>
            <a:normAutofit fontScale="92500" lnSpcReduction="20000"/>
          </a:bodyPr>
          <a:lstStyle/>
          <a:p>
            <a:r>
              <a:rPr lang="en-US" sz="2600" dirty="0" smtClean="0"/>
              <a:t>The </a:t>
            </a:r>
            <a:r>
              <a:rPr lang="en-US" sz="2600" dirty="0"/>
              <a:t>financial organizations are directly and indirectly exposed to a considerable number of risks that take place during their operations</a:t>
            </a:r>
            <a:r>
              <a:rPr lang="en-US" sz="2600" dirty="0" smtClean="0"/>
              <a:t>.</a:t>
            </a:r>
          </a:p>
          <a:p>
            <a:r>
              <a:rPr lang="en-US" sz="2600" dirty="0"/>
              <a:t>To enhance confidence to the stakeholders and shareholders of a financial firm, the organization should heavily invest in the risk management system and ensure risk management remains strong (Lam, 2014). </a:t>
            </a:r>
            <a:endParaRPr lang="en-US" sz="2600" dirty="0" smtClean="0"/>
          </a:p>
          <a:p>
            <a:r>
              <a:rPr lang="en-US" sz="2600" dirty="0" smtClean="0"/>
              <a:t>Therefore, my paper </a:t>
            </a:r>
            <a:r>
              <a:rPr lang="en-US" sz="2600" dirty="0"/>
              <a:t>address the current status of risk management in the financial industry. </a:t>
            </a:r>
            <a:r>
              <a:rPr lang="en-US" sz="2600" dirty="0" smtClean="0"/>
              <a:t>The elements covered include </a:t>
            </a:r>
            <a:r>
              <a:rPr lang="en-US" sz="2600" dirty="0"/>
              <a:t>risk management trends, requirements, practices, and predictions regarding technology </a:t>
            </a:r>
            <a:r>
              <a:rPr lang="en-US" sz="2600" dirty="0" smtClean="0"/>
              <a:t>usage.</a:t>
            </a:r>
            <a:endParaRPr lang="en-GB" sz="2600" dirty="0"/>
          </a:p>
          <a:p>
            <a:r>
              <a:rPr lang="en-US" dirty="0" smtClean="0"/>
              <a:t> </a:t>
            </a:r>
            <a:endParaRPr lang="en-GB" dirty="0"/>
          </a:p>
        </p:txBody>
      </p:sp>
    </p:spTree>
    <p:extLst>
      <p:ext uri="{BB962C8B-B14F-4D97-AF65-F5344CB8AC3E}">
        <p14:creationId xmlns:p14="http://schemas.microsoft.com/office/powerpoint/2010/main" val="1145635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Risk Management Trends</a:t>
            </a:r>
            <a:r>
              <a:rPr lang="en-GB" dirty="0"/>
              <a:t/>
            </a:r>
            <a:br>
              <a:rPr lang="en-GB" dirty="0"/>
            </a:br>
            <a:endParaRPr lang="en-GB" dirty="0"/>
          </a:p>
        </p:txBody>
      </p:sp>
      <p:sp>
        <p:nvSpPr>
          <p:cNvPr id="3" name="Content Placeholder 2"/>
          <p:cNvSpPr>
            <a:spLocks noGrp="1"/>
          </p:cNvSpPr>
          <p:nvPr>
            <p:ph idx="1"/>
          </p:nvPr>
        </p:nvSpPr>
        <p:spPr>
          <a:xfrm>
            <a:off x="1295401" y="2442754"/>
            <a:ext cx="9601196" cy="3433114"/>
          </a:xfrm>
        </p:spPr>
        <p:txBody>
          <a:bodyPr>
            <a:normAutofit lnSpcReduction="10000"/>
          </a:bodyPr>
          <a:lstStyle/>
          <a:p>
            <a:r>
              <a:rPr lang="en-US" dirty="0"/>
              <a:t>The risk management risks in the financial industry are very critical and have always been influenced by unsystematic changes. </a:t>
            </a:r>
            <a:endParaRPr lang="en-US" dirty="0" smtClean="0"/>
          </a:p>
          <a:p>
            <a:r>
              <a:rPr lang="en-US" dirty="0"/>
              <a:t>F</a:t>
            </a:r>
            <a:r>
              <a:rPr lang="en-US" dirty="0" smtClean="0"/>
              <a:t>irms </a:t>
            </a:r>
            <a:r>
              <a:rPr lang="en-US" dirty="0"/>
              <a:t>are continuously redefining and restructuring their risk management strategies. The companies re-define their risk management approaches to keep up with the business environment’s pace and adapt to the complexities that surround it</a:t>
            </a:r>
            <a:r>
              <a:rPr lang="en-US" dirty="0" smtClean="0"/>
              <a:t>.</a:t>
            </a:r>
          </a:p>
          <a:p>
            <a:r>
              <a:rPr lang="en-US" dirty="0"/>
              <a:t>Businesses not only look at risk management through a compliance perspective but also as a value driver to warrant survival in the competitive enterprise environment (</a:t>
            </a:r>
            <a:r>
              <a:rPr lang="en-US" dirty="0" err="1"/>
              <a:t>Domanski</a:t>
            </a:r>
            <a:r>
              <a:rPr lang="en-US" dirty="0"/>
              <a:t> et al., 2015). </a:t>
            </a:r>
            <a:r>
              <a:rPr lang="en-US" dirty="0" smtClean="0"/>
              <a:t> </a:t>
            </a:r>
            <a:endParaRPr lang="en-GB" dirty="0"/>
          </a:p>
        </p:txBody>
      </p:sp>
    </p:spTree>
    <p:extLst>
      <p:ext uri="{BB962C8B-B14F-4D97-AF65-F5344CB8AC3E}">
        <p14:creationId xmlns:p14="http://schemas.microsoft.com/office/powerpoint/2010/main" val="1388637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45029" y="1425918"/>
            <a:ext cx="9797143" cy="4154984"/>
          </a:xfrm>
          <a:prstGeom prst="rect">
            <a:avLst/>
          </a:prstGeom>
        </p:spPr>
        <p:txBody>
          <a:bodyPr wrap="square">
            <a:spAutoFit/>
          </a:bodyPr>
          <a:lstStyle/>
          <a:p>
            <a:pPr marL="285750" indent="-285750">
              <a:buFont typeface="Arial" panose="020B0604020202020204" pitchFamily="34" charset="0"/>
              <a:buChar char="•"/>
            </a:pPr>
            <a:r>
              <a:rPr lang="en-US" sz="2400" dirty="0"/>
              <a:t>Successful organizations have paid more attention to the management of risks in a proactive manner and also ensuring they adapt to the rapidly changing market conditions. </a:t>
            </a:r>
            <a:endParaRPr lang="en-US" sz="2400" dirty="0" smtClean="0"/>
          </a:p>
          <a:p>
            <a:pPr marL="285750" indent="-285750">
              <a:buFont typeface="Arial" panose="020B0604020202020204" pitchFamily="34" charset="0"/>
              <a:buChar char="•"/>
            </a:pPr>
            <a:r>
              <a:rPr lang="en-US" sz="2400" dirty="0"/>
              <a:t>Currently, innovative technology is the key driver of new business structures or models. Technology has become a significant source of enterprise disruption (</a:t>
            </a:r>
            <a:r>
              <a:rPr lang="en-US" sz="2400" dirty="0" err="1"/>
              <a:t>Domanski</a:t>
            </a:r>
            <a:r>
              <a:rPr lang="en-US" sz="2400" dirty="0"/>
              <a:t> et al., 2015). For example, the taxi market and online shops use technology appropriately to disrupt traditional vendors. </a:t>
            </a:r>
            <a:endParaRPr lang="en-US" sz="2400" dirty="0" smtClean="0"/>
          </a:p>
          <a:p>
            <a:pPr marL="285750" indent="-285750">
              <a:buFont typeface="Arial" panose="020B0604020202020204" pitchFamily="34" charset="0"/>
              <a:buChar char="•"/>
            </a:pPr>
            <a:r>
              <a:rPr lang="en-US" sz="2400" dirty="0"/>
              <a:t>First, it is playing a crucial role in the transformation of organizations to ensure that they move from compliance to performance. The other key consideration is to look at the fast-changing technology landscape as a basis of substantial risk to the firm’s long-term survival and current business model. </a:t>
            </a:r>
            <a:endParaRPr lang="en-GB" sz="2400" dirty="0"/>
          </a:p>
        </p:txBody>
      </p:sp>
    </p:spTree>
    <p:extLst>
      <p:ext uri="{BB962C8B-B14F-4D97-AF65-F5344CB8AC3E}">
        <p14:creationId xmlns:p14="http://schemas.microsoft.com/office/powerpoint/2010/main" val="35463244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84068" y="1590543"/>
            <a:ext cx="10236926" cy="4154984"/>
          </a:xfrm>
          <a:prstGeom prst="rect">
            <a:avLst/>
          </a:prstGeom>
        </p:spPr>
        <p:txBody>
          <a:bodyPr wrap="square">
            <a:spAutoFit/>
          </a:bodyPr>
          <a:lstStyle/>
          <a:p>
            <a:pPr marL="342900" indent="-342900">
              <a:buFont typeface="Arial" panose="020B0604020202020204" pitchFamily="34" charset="0"/>
              <a:buChar char="•"/>
            </a:pPr>
            <a:r>
              <a:rPr lang="en-US" sz="2400" dirty="0"/>
              <a:t>The other trend in risk management is the conjunction of risk oversight with strategic planning</a:t>
            </a:r>
            <a:r>
              <a:rPr lang="en-US" sz="2400" dirty="0" smtClean="0"/>
              <a:t>.</a:t>
            </a:r>
          </a:p>
          <a:p>
            <a:pPr marL="342900" indent="-342900">
              <a:buFont typeface="Arial" panose="020B0604020202020204" pitchFamily="34" charset="0"/>
              <a:buChar char="•"/>
            </a:pPr>
            <a:r>
              <a:rPr lang="en-US" sz="2400" dirty="0" smtClean="0"/>
              <a:t>Companies </a:t>
            </a:r>
            <a:r>
              <a:rPr lang="en-US" sz="2400" dirty="0"/>
              <a:t>seem to be in many struggles in the integration of their risk oversight with their strategy creation and implementation. </a:t>
            </a:r>
            <a:endParaRPr lang="en-US" sz="2400" dirty="0" smtClean="0"/>
          </a:p>
          <a:p>
            <a:pPr marL="342900" indent="-342900">
              <a:buFont typeface="Arial" panose="020B0604020202020204" pitchFamily="34" charset="0"/>
              <a:buChar char="•"/>
            </a:pPr>
            <a:r>
              <a:rPr lang="en-US" sz="2400" dirty="0" smtClean="0"/>
              <a:t>Focusing </a:t>
            </a:r>
            <a:r>
              <a:rPr lang="en-US" sz="2400" dirty="0"/>
              <a:t>on risk and return, firms are widely considering inputs of risk management for a strategic planning process. In this particular environment, the emerging trends are boards embedding on risk oversight into the management compensation structure and Chief Risk </a:t>
            </a:r>
            <a:r>
              <a:rPr lang="en-US" sz="2400" dirty="0" smtClean="0"/>
              <a:t>Officers </a:t>
            </a:r>
            <a:r>
              <a:rPr lang="en-US" sz="2400" dirty="0"/>
              <a:t>(</a:t>
            </a:r>
            <a:r>
              <a:rPr lang="en-US" sz="2400" dirty="0" err="1"/>
              <a:t>Domanski</a:t>
            </a:r>
            <a:r>
              <a:rPr lang="en-US" sz="2400" dirty="0"/>
              <a:t> et al., 2015). </a:t>
            </a:r>
            <a:endParaRPr lang="en-US" sz="2400" dirty="0" smtClean="0"/>
          </a:p>
          <a:p>
            <a:pPr marL="342900" indent="-342900">
              <a:buFont typeface="Arial" panose="020B0604020202020204" pitchFamily="34" charset="0"/>
              <a:buChar char="•"/>
            </a:pPr>
            <a:r>
              <a:rPr lang="en-US" sz="2400" dirty="0"/>
              <a:t>The CROs are expected to validate the strategy assumptions and use the information generated to advise the organization on taking a risk (Lam, 2014). </a:t>
            </a:r>
            <a:endParaRPr lang="en-GB" sz="2400" dirty="0"/>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35291579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5029" y="1240359"/>
            <a:ext cx="9588137" cy="5632311"/>
          </a:xfrm>
          <a:prstGeom prst="rect">
            <a:avLst/>
          </a:prstGeom>
        </p:spPr>
        <p:txBody>
          <a:bodyPr wrap="square">
            <a:spAutoFit/>
          </a:bodyPr>
          <a:lstStyle/>
          <a:p>
            <a:pPr marL="342900" indent="-342900">
              <a:buFont typeface="Arial" panose="020B0604020202020204" pitchFamily="34" charset="0"/>
              <a:buChar char="•"/>
            </a:pPr>
            <a:r>
              <a:rPr lang="en-US" sz="2400" dirty="0" smtClean="0"/>
              <a:t>Besides, companies </a:t>
            </a:r>
            <a:r>
              <a:rPr lang="en-US" sz="2400" dirty="0"/>
              <a:t>are continuously concentrating on the use of data-driven strategy to aid in unlocking the maximum amount of hidden information. Information is usually hidden in their data, and after it is mined, they are usually able to manage the risks effectively. </a:t>
            </a:r>
            <a:endParaRPr lang="en-US" sz="2400" dirty="0" smtClean="0"/>
          </a:p>
          <a:p>
            <a:pPr marL="342900" indent="-342900">
              <a:buFont typeface="Arial" panose="020B0604020202020204" pitchFamily="34" charset="0"/>
              <a:buChar char="•"/>
            </a:pPr>
            <a:r>
              <a:rPr lang="en-US" sz="2400" dirty="0"/>
              <a:t>The primary importance of risk analytics is the ability to widen the risk factors to incorporate rough specifications that offer a more factual risk management basis. </a:t>
            </a:r>
            <a:endParaRPr lang="en-US" sz="2400" dirty="0" smtClean="0"/>
          </a:p>
          <a:p>
            <a:pPr marL="342900" indent="-342900">
              <a:buFont typeface="Arial" panose="020B0604020202020204" pitchFamily="34" charset="0"/>
              <a:buChar char="•"/>
            </a:pPr>
            <a:r>
              <a:rPr lang="en-US" sz="2400" dirty="0" smtClean="0"/>
              <a:t>Moreover</a:t>
            </a:r>
            <a:r>
              <a:rPr lang="en-US" sz="2400" dirty="0"/>
              <a:t>, risk analytics are usually used to reinforce the behavioral scorecards with predictive structures to analyze transactions to refine and improve early signs of warning. </a:t>
            </a:r>
            <a:endParaRPr lang="en-US" sz="2400" dirty="0" smtClean="0"/>
          </a:p>
          <a:p>
            <a:pPr marL="342900" indent="-342900">
              <a:buFont typeface="Arial" panose="020B0604020202020204" pitchFamily="34" charset="0"/>
              <a:buChar char="•"/>
            </a:pPr>
            <a:r>
              <a:rPr lang="en-US" sz="2400" dirty="0" smtClean="0"/>
              <a:t>Also, another trending issue is that currently </a:t>
            </a:r>
            <a:r>
              <a:rPr lang="en-US" sz="2400" dirty="0"/>
              <a:t>treasurers are moving away from merely concentrating on liquidity problems to becoming much more strategic for the company.</a:t>
            </a:r>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436161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13954"/>
            <a:ext cx="9601196" cy="1672046"/>
          </a:xfrm>
        </p:spPr>
        <p:txBody>
          <a:bodyPr>
            <a:normAutofit fontScale="90000"/>
          </a:bodyPr>
          <a:lstStyle/>
          <a:p>
            <a:r>
              <a:rPr lang="en-US" b="1" dirty="0" smtClean="0"/>
              <a:t/>
            </a:r>
            <a:br>
              <a:rPr lang="en-US" b="1" dirty="0" smtClean="0"/>
            </a:br>
            <a:r>
              <a:rPr lang="en-US" b="1" dirty="0" smtClean="0"/>
              <a:t>Risk </a:t>
            </a:r>
            <a:r>
              <a:rPr lang="en-US" b="1" dirty="0"/>
              <a:t>Management Requirements and Practices</a:t>
            </a:r>
            <a:r>
              <a:rPr lang="en-GB" dirty="0"/>
              <a:t/>
            </a:r>
            <a:br>
              <a:rPr lang="en-GB" dirty="0"/>
            </a:br>
            <a:endParaRPr lang="en-GB" dirty="0"/>
          </a:p>
        </p:txBody>
      </p:sp>
      <p:sp>
        <p:nvSpPr>
          <p:cNvPr id="3" name="Content Placeholder 2"/>
          <p:cNvSpPr>
            <a:spLocks noGrp="1"/>
          </p:cNvSpPr>
          <p:nvPr>
            <p:ph idx="1"/>
          </p:nvPr>
        </p:nvSpPr>
        <p:spPr/>
        <p:txBody>
          <a:bodyPr/>
          <a:lstStyle/>
          <a:p>
            <a:r>
              <a:rPr lang="en-US" dirty="0"/>
              <a:t>Risk management should ensure that the appropriate procedure is followed</a:t>
            </a:r>
            <a:r>
              <a:rPr lang="en-US" dirty="0" smtClean="0"/>
              <a:t>.</a:t>
            </a:r>
          </a:p>
          <a:p>
            <a:r>
              <a:rPr lang="en-US" dirty="0"/>
              <a:t>The firm should use the appropriate systems to ensure that all the legal responsibilities and rights are identified, and the enterprise is adequately protected</a:t>
            </a:r>
            <a:r>
              <a:rPr lang="en-US" dirty="0" smtClean="0"/>
              <a:t>.</a:t>
            </a:r>
          </a:p>
          <a:p>
            <a:r>
              <a:rPr lang="en-US" dirty="0"/>
              <a:t>In the financial industry, seeking legal advice on contractual obligations is </a:t>
            </a:r>
            <a:r>
              <a:rPr lang="en-US" dirty="0" smtClean="0"/>
              <a:t>a very critical requirement. </a:t>
            </a:r>
            <a:r>
              <a:rPr lang="en-US" dirty="0"/>
              <a:t>It is essential because it is a guarantee that one is following the right legal path as an individual or business (Kaplan &amp; Mikes, 2012).</a:t>
            </a:r>
            <a:endParaRPr lang="en-GB" dirty="0"/>
          </a:p>
        </p:txBody>
      </p:sp>
    </p:spTree>
    <p:extLst>
      <p:ext uri="{BB962C8B-B14F-4D97-AF65-F5344CB8AC3E}">
        <p14:creationId xmlns:p14="http://schemas.microsoft.com/office/powerpoint/2010/main" val="28723589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9348" y="1313545"/>
            <a:ext cx="9601200" cy="4154984"/>
          </a:xfrm>
          <a:prstGeom prst="rect">
            <a:avLst/>
          </a:prstGeom>
        </p:spPr>
        <p:txBody>
          <a:bodyPr wrap="square">
            <a:spAutoFit/>
          </a:bodyPr>
          <a:lstStyle/>
          <a:p>
            <a:pPr marL="342900" indent="-342900">
              <a:buFont typeface="Arial" panose="020B0604020202020204" pitchFamily="34" charset="0"/>
              <a:buChar char="•"/>
            </a:pPr>
            <a:r>
              <a:rPr lang="en-US" sz="2400" dirty="0"/>
              <a:t>It is </a:t>
            </a:r>
            <a:r>
              <a:rPr lang="en-US" sz="2400" dirty="0" smtClean="0"/>
              <a:t>also very </a:t>
            </a:r>
            <a:r>
              <a:rPr lang="en-US" sz="2400" dirty="0"/>
              <a:t>significant to investigate and assess services and products that the business needs to acquire from the suppliers to determine procurement rights. The practice is essential so that one can realize that you have a legal right to do it. </a:t>
            </a:r>
            <a:endParaRPr lang="en-US" sz="2400" dirty="0" smtClean="0"/>
          </a:p>
          <a:p>
            <a:pPr marL="342900" indent="-342900">
              <a:buFont typeface="Arial" panose="020B0604020202020204" pitchFamily="34" charset="0"/>
              <a:buChar char="•"/>
            </a:pPr>
            <a:r>
              <a:rPr lang="en-US" sz="2400" dirty="0"/>
              <a:t>Moreover, when negotiating and securing procurement rights for services and goods, the business plan should be considered (Lam, 2014). This ensures that the organization gets full authority to use the product</a:t>
            </a:r>
            <a:r>
              <a:rPr lang="en-US" sz="2400" dirty="0" smtClean="0"/>
              <a:t>.</a:t>
            </a:r>
          </a:p>
          <a:p>
            <a:pPr marL="342900" indent="-342900">
              <a:buFont typeface="Arial" panose="020B0604020202020204" pitchFamily="34" charset="0"/>
              <a:buChar char="•"/>
            </a:pPr>
            <a:r>
              <a:rPr lang="en-US" sz="2400" dirty="0" smtClean="0"/>
              <a:t>It </a:t>
            </a:r>
            <a:r>
              <a:rPr lang="en-US" sz="2400" dirty="0"/>
              <a:t>is </a:t>
            </a:r>
            <a:r>
              <a:rPr lang="en-US" sz="2400" dirty="0" smtClean="0"/>
              <a:t>also crucial </a:t>
            </a:r>
            <a:r>
              <a:rPr lang="en-US" sz="2400" dirty="0"/>
              <a:t>to stick right to the business plan to achieve the goals and objectives</a:t>
            </a:r>
            <a:r>
              <a:rPr lang="en-US" sz="2400" dirty="0" smtClean="0"/>
              <a:t>.</a:t>
            </a:r>
          </a:p>
          <a:p>
            <a:pPr marL="342900" indent="-342900">
              <a:buFont typeface="Arial" panose="020B0604020202020204" pitchFamily="34" charset="0"/>
              <a:buChar char="•"/>
            </a:pPr>
            <a:r>
              <a:rPr lang="en-US" sz="2400" dirty="0"/>
              <a:t>it is crucial to consider claiming copyright, granting licenses, designs or trademarks to enhance protection of business interests. </a:t>
            </a:r>
            <a:endParaRPr lang="en-GB" sz="2400" dirty="0"/>
          </a:p>
        </p:txBody>
      </p:sp>
    </p:spTree>
    <p:extLst>
      <p:ext uri="{BB962C8B-B14F-4D97-AF65-F5344CB8AC3E}">
        <p14:creationId xmlns:p14="http://schemas.microsoft.com/office/powerpoint/2010/main" val="30841481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a:t>Predictions Regarding the Use of Technology for Risk Management</a:t>
            </a:r>
            <a:r>
              <a:rPr lang="en-US" dirty="0"/>
              <a:t>.</a:t>
            </a:r>
            <a:endParaRPr lang="en-GB" dirty="0"/>
          </a:p>
        </p:txBody>
      </p:sp>
      <p:sp>
        <p:nvSpPr>
          <p:cNvPr id="3" name="Content Placeholder 2"/>
          <p:cNvSpPr>
            <a:spLocks noGrp="1"/>
          </p:cNvSpPr>
          <p:nvPr>
            <p:ph idx="1"/>
          </p:nvPr>
        </p:nvSpPr>
        <p:spPr/>
        <p:txBody>
          <a:bodyPr/>
          <a:lstStyle/>
          <a:p>
            <a:r>
              <a:rPr lang="en-US" dirty="0"/>
              <a:t>Proper risk management needs better data and information so that the management can take appropriate action on an ever-evolving record of risks. Data and information identification and analysis involves the use of technology. </a:t>
            </a:r>
            <a:endParaRPr lang="en-US" dirty="0" smtClean="0"/>
          </a:p>
          <a:p>
            <a:r>
              <a:rPr lang="en-US" dirty="0"/>
              <a:t>Predictive risk data and information can provide management with a boost in making better and more informed decisions and also help them take appropriate actions that produce more reliable outcomes.</a:t>
            </a:r>
            <a:endParaRPr lang="en-GB" dirty="0"/>
          </a:p>
        </p:txBody>
      </p:sp>
    </p:spTree>
    <p:extLst>
      <p:ext uri="{BB962C8B-B14F-4D97-AF65-F5344CB8AC3E}">
        <p14:creationId xmlns:p14="http://schemas.microsoft.com/office/powerpoint/2010/main" val="30869060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1872</TotalTime>
  <Words>1539</Words>
  <Application>Microsoft Office PowerPoint</Application>
  <PresentationFormat>Widescreen</PresentationFormat>
  <Paragraphs>67</Paragraphs>
  <Slides>13</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Garamond</vt:lpstr>
      <vt:lpstr>Times New Roman</vt:lpstr>
      <vt:lpstr>Organic</vt:lpstr>
      <vt:lpstr>WEEK 6 PRESENTATION</vt:lpstr>
      <vt:lpstr>Introduction </vt:lpstr>
      <vt:lpstr>The Risk Management Trends </vt:lpstr>
      <vt:lpstr>PowerPoint Presentation</vt:lpstr>
      <vt:lpstr>PowerPoint Presentation</vt:lpstr>
      <vt:lpstr>PowerPoint Presentation</vt:lpstr>
      <vt:lpstr> Risk Management Requirements and Practices </vt:lpstr>
      <vt:lpstr>PowerPoint Presentation</vt:lpstr>
      <vt:lpstr>Predictions Regarding the Use of Technology for Risk Management.</vt:lpstr>
      <vt:lpstr>PowerPoint Presentation</vt:lpstr>
      <vt:lpstr>PowerPoint Presentation</vt:lpstr>
      <vt:lpstr>Conclusion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6 PRESENTATION</dc:title>
  <dc:creator>.</dc:creator>
  <cp:lastModifiedBy>.</cp:lastModifiedBy>
  <cp:revision>18</cp:revision>
  <dcterms:created xsi:type="dcterms:W3CDTF">2020-06-24T06:06:36Z</dcterms:created>
  <dcterms:modified xsi:type="dcterms:W3CDTF">2021-06-12T11:54:30Z</dcterms:modified>
</cp:coreProperties>
</file>